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1"/>
  </p:notesMasterIdLst>
  <p:sldIdLst>
    <p:sldId id="256" r:id="rId2"/>
    <p:sldId id="267" r:id="rId3"/>
    <p:sldId id="258" r:id="rId4"/>
    <p:sldId id="266" r:id="rId5"/>
    <p:sldId id="257" r:id="rId6"/>
    <p:sldId id="271" r:id="rId7"/>
    <p:sldId id="270" r:id="rId8"/>
    <p:sldId id="269" r:id="rId9"/>
    <p:sldId id="259" r:id="rId10"/>
    <p:sldId id="275" r:id="rId11"/>
    <p:sldId id="268" r:id="rId12"/>
    <p:sldId id="260" r:id="rId13"/>
    <p:sldId id="272" r:id="rId14"/>
    <p:sldId id="274" r:id="rId15"/>
    <p:sldId id="273" r:id="rId16"/>
    <p:sldId id="261" r:id="rId17"/>
    <p:sldId id="262" r:id="rId18"/>
    <p:sldId id="263" r:id="rId19"/>
    <p:sldId id="264" r:id="rId2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0947" autoAdjust="0"/>
  </p:normalViewPr>
  <p:slideViewPr>
    <p:cSldViewPr>
      <p:cViewPr>
        <p:scale>
          <a:sx n="114" d="100"/>
          <a:sy n="114" d="100"/>
        </p:scale>
        <p:origin x="-906" y="12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DC41189-C863-4CB3-8D03-047685CBEC24}" type="datetimeFigureOut">
              <a:rPr lang="en-US" smtClean="0"/>
              <a:t>11/27/2012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E501AC4-A244-4947-AFEE-F5D2BEEB0543}" type="slidenum">
              <a:rPr lang="en-US" smtClean="0"/>
              <a:t>‹#›</a:t>
            </a:fld>
            <a:endParaRPr lang="en-US"/>
          </a:p>
        </p:txBody>
      </p:sp>
    </p:spTree>
    <p:extLst>
      <p:ext uri="{BB962C8B-B14F-4D97-AF65-F5344CB8AC3E}">
        <p14:creationId xmlns:p14="http://schemas.microsoft.com/office/powerpoint/2010/main" val="179472987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In</a:t>
            </a:r>
            <a:r>
              <a:rPr lang="en-US" baseline="0" dirty="0" smtClean="0"/>
              <a:t> this scenarios set the scene that this person has gone on to become head of the Un and you have just uncovered their college luggage that they lost 40 years before. What does the bad tell you about them.</a:t>
            </a:r>
            <a:endParaRPr lang="en-US" dirty="0"/>
          </a:p>
        </p:txBody>
      </p:sp>
      <p:sp>
        <p:nvSpPr>
          <p:cNvPr id="4" name="Slide Number Placeholder 3"/>
          <p:cNvSpPr>
            <a:spLocks noGrp="1"/>
          </p:cNvSpPr>
          <p:nvPr>
            <p:ph type="sldNum" sz="quarter" idx="10"/>
          </p:nvPr>
        </p:nvSpPr>
        <p:spPr/>
        <p:txBody>
          <a:bodyPr/>
          <a:lstStyle/>
          <a:p>
            <a:fld id="{BE501AC4-A244-4947-AFEE-F5D2BEEB0543}" type="slidenum">
              <a:rPr lang="en-US" smtClean="0"/>
              <a:t>3</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5 Minutes here, get feed back and discuss, get all the class</a:t>
            </a:r>
            <a:r>
              <a:rPr lang="en-US" baseline="0" dirty="0" smtClean="0"/>
              <a:t> to agree on a definition of History and see how it will compare to the one on the next page.</a:t>
            </a:r>
            <a:endParaRPr lang="en-US" dirty="0"/>
          </a:p>
        </p:txBody>
      </p:sp>
      <p:sp>
        <p:nvSpPr>
          <p:cNvPr id="4" name="Slide Number Placeholder 3"/>
          <p:cNvSpPr>
            <a:spLocks noGrp="1"/>
          </p:cNvSpPr>
          <p:nvPr>
            <p:ph type="sldNum" sz="quarter" idx="10"/>
          </p:nvPr>
        </p:nvSpPr>
        <p:spPr/>
        <p:txBody>
          <a:bodyPr/>
          <a:lstStyle/>
          <a:p>
            <a:fld id="{BE501AC4-A244-4947-AFEE-F5D2BEEB0543}" type="slidenum">
              <a:rPr lang="en-US" smtClean="0"/>
              <a:t>5</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History is based</a:t>
            </a:r>
            <a:r>
              <a:rPr lang="en-US" baseline="0" dirty="0" smtClean="0"/>
              <a:t> on the Greek historian </a:t>
            </a:r>
            <a:r>
              <a:rPr lang="en-US" baseline="0" dirty="0" err="1" smtClean="0"/>
              <a:t>Herodutos</a:t>
            </a:r>
            <a:endParaRPr lang="en-US" dirty="0"/>
          </a:p>
        </p:txBody>
      </p:sp>
      <p:sp>
        <p:nvSpPr>
          <p:cNvPr id="4" name="Slide Number Placeholder 3"/>
          <p:cNvSpPr>
            <a:spLocks noGrp="1"/>
          </p:cNvSpPr>
          <p:nvPr>
            <p:ph type="sldNum" sz="quarter" idx="10"/>
          </p:nvPr>
        </p:nvSpPr>
        <p:spPr/>
        <p:txBody>
          <a:bodyPr/>
          <a:lstStyle/>
          <a:p>
            <a:fld id="{BE501AC4-A244-4947-AFEE-F5D2BEEB0543}" type="slidenum">
              <a:rPr lang="en-US" smtClean="0"/>
              <a:t>6</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Sources of information,</a:t>
            </a:r>
            <a:r>
              <a:rPr lang="en-US" baseline="0" dirty="0" smtClean="0"/>
              <a:t> bring in primary sources, secondary sources and tertiary information</a:t>
            </a:r>
            <a:endParaRPr lang="en-US" dirty="0"/>
          </a:p>
        </p:txBody>
      </p:sp>
      <p:sp>
        <p:nvSpPr>
          <p:cNvPr id="4" name="Slide Number Placeholder 3"/>
          <p:cNvSpPr>
            <a:spLocks noGrp="1"/>
          </p:cNvSpPr>
          <p:nvPr>
            <p:ph type="sldNum" sz="quarter" idx="10"/>
          </p:nvPr>
        </p:nvSpPr>
        <p:spPr/>
        <p:txBody>
          <a:bodyPr/>
          <a:lstStyle/>
          <a:p>
            <a:fld id="{BE501AC4-A244-4947-AFEE-F5D2BEEB0543}" type="slidenum">
              <a:rPr lang="en-US" smtClean="0"/>
              <a:t>8</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Once we start talking about “significant events” we run into the</a:t>
            </a:r>
            <a:r>
              <a:rPr lang="en-US" baseline="0" dirty="0" smtClean="0"/>
              <a:t> problem of how to decide whether or not an event is significant? Can a TOK lesson or any lesson be a significant point in the History of the World?</a:t>
            </a:r>
            <a:endParaRPr lang="en-US" dirty="0"/>
          </a:p>
        </p:txBody>
      </p:sp>
      <p:sp>
        <p:nvSpPr>
          <p:cNvPr id="4" name="Slide Number Placeholder 3"/>
          <p:cNvSpPr>
            <a:spLocks noGrp="1"/>
          </p:cNvSpPr>
          <p:nvPr>
            <p:ph type="sldNum" sz="quarter" idx="10"/>
          </p:nvPr>
        </p:nvSpPr>
        <p:spPr/>
        <p:txBody>
          <a:bodyPr/>
          <a:lstStyle/>
          <a:p>
            <a:fld id="{BE501AC4-A244-4947-AFEE-F5D2BEEB0543}" type="slidenum">
              <a:rPr lang="en-US" smtClean="0"/>
              <a:t>9</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Put</a:t>
            </a:r>
            <a:r>
              <a:rPr lang="en-US" baseline="0" dirty="0" smtClean="0"/>
              <a:t> the kids in groups and get them to write down the on paper their rating. Then up to 4 then up to 8 and compare the 2 different groups in the class. Try and make a distinct split in the class to see how they as historians view the world.</a:t>
            </a:r>
            <a:endParaRPr lang="en-US" dirty="0"/>
          </a:p>
        </p:txBody>
      </p:sp>
      <p:sp>
        <p:nvSpPr>
          <p:cNvPr id="4" name="Slide Number Placeholder 3"/>
          <p:cNvSpPr>
            <a:spLocks noGrp="1"/>
          </p:cNvSpPr>
          <p:nvPr>
            <p:ph type="sldNum" sz="quarter" idx="10"/>
          </p:nvPr>
        </p:nvSpPr>
        <p:spPr/>
        <p:txBody>
          <a:bodyPr/>
          <a:lstStyle/>
          <a:p>
            <a:fld id="{BE501AC4-A244-4947-AFEE-F5D2BEEB0543}" type="slidenum">
              <a:rPr lang="en-US" smtClean="0"/>
              <a:t>11</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E501AC4-A244-4947-AFEE-F5D2BEEB0543}" type="slidenum">
              <a:rPr lang="en-US" smtClean="0"/>
              <a:t>13</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can be a class room discussion if </a:t>
            </a:r>
            <a:r>
              <a:rPr lang="en-US" smtClean="0"/>
              <a:t>you want</a:t>
            </a:r>
            <a:endParaRPr lang="en-US"/>
          </a:p>
        </p:txBody>
      </p:sp>
      <p:sp>
        <p:nvSpPr>
          <p:cNvPr id="4" name="Slide Number Placeholder 3"/>
          <p:cNvSpPr>
            <a:spLocks noGrp="1"/>
          </p:cNvSpPr>
          <p:nvPr>
            <p:ph type="sldNum" sz="quarter" idx="10"/>
          </p:nvPr>
        </p:nvSpPr>
        <p:spPr/>
        <p:txBody>
          <a:bodyPr/>
          <a:lstStyle/>
          <a:p>
            <a:fld id="{BE501AC4-A244-4947-AFEE-F5D2BEEB0543}" type="slidenum">
              <a:rPr lang="en-US" smtClean="0"/>
              <a:t>14</a:t>
            </a:fld>
            <a:endParaRPr lang="en-US"/>
          </a:p>
        </p:txBody>
      </p:sp>
    </p:spTree>
    <p:extLst>
      <p:ext uri="{BB962C8B-B14F-4D97-AF65-F5344CB8AC3E}">
        <p14:creationId xmlns:p14="http://schemas.microsoft.com/office/powerpoint/2010/main" val="182698376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D87938F8-4CE0-48D6-83E6-6CB985D702EB}" type="datetimeFigureOut">
              <a:rPr lang="en-US" smtClean="0"/>
              <a:pPr/>
              <a:t>11/27/2012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1DBA01F-14F9-433E-87C8-036B7E31EFC1}"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87938F8-4CE0-48D6-83E6-6CB985D702EB}" type="datetimeFigureOut">
              <a:rPr lang="en-US" smtClean="0"/>
              <a:pPr/>
              <a:t>11/27/2012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1DBA01F-14F9-433E-87C8-036B7E31EFC1}"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87938F8-4CE0-48D6-83E6-6CB985D702EB}" type="datetimeFigureOut">
              <a:rPr lang="en-US" smtClean="0"/>
              <a:pPr/>
              <a:t>11/27/2012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1DBA01F-14F9-433E-87C8-036B7E31EFC1}"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87938F8-4CE0-48D6-83E6-6CB985D702EB}" type="datetimeFigureOut">
              <a:rPr lang="en-US" smtClean="0"/>
              <a:pPr/>
              <a:t>11/27/2012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1DBA01F-14F9-433E-87C8-036B7E31EFC1}"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87938F8-4CE0-48D6-83E6-6CB985D702EB}" type="datetimeFigureOut">
              <a:rPr lang="en-US" smtClean="0"/>
              <a:pPr/>
              <a:t>11/27/2012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1DBA01F-14F9-433E-87C8-036B7E31EFC1}"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87938F8-4CE0-48D6-83E6-6CB985D702EB}" type="datetimeFigureOut">
              <a:rPr lang="en-US" smtClean="0"/>
              <a:pPr/>
              <a:t>11/27/2012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1DBA01F-14F9-433E-87C8-036B7E31EFC1}"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87938F8-4CE0-48D6-83E6-6CB985D702EB}" type="datetimeFigureOut">
              <a:rPr lang="en-US" smtClean="0"/>
              <a:pPr/>
              <a:t>11/27/2012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1DBA01F-14F9-433E-87C8-036B7E31EFC1}"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87938F8-4CE0-48D6-83E6-6CB985D702EB}" type="datetimeFigureOut">
              <a:rPr lang="en-US" smtClean="0"/>
              <a:pPr/>
              <a:t>11/27/2012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1DBA01F-14F9-433E-87C8-036B7E31EFC1}"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87938F8-4CE0-48D6-83E6-6CB985D702EB}" type="datetimeFigureOut">
              <a:rPr lang="en-US" smtClean="0"/>
              <a:pPr/>
              <a:t>11/27/2012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1DBA01F-14F9-433E-87C8-036B7E31EFC1}"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87938F8-4CE0-48D6-83E6-6CB985D702EB}" type="datetimeFigureOut">
              <a:rPr lang="en-US" smtClean="0"/>
              <a:pPr/>
              <a:t>11/27/2012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1DBA01F-14F9-433E-87C8-036B7E31EFC1}"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87938F8-4CE0-48D6-83E6-6CB985D702EB}" type="datetimeFigureOut">
              <a:rPr lang="en-US" smtClean="0"/>
              <a:pPr/>
              <a:t>11/27/2012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1DBA01F-14F9-433E-87C8-036B7E31EFC1}"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87938F8-4CE0-48D6-83E6-6CB985D702EB}" type="datetimeFigureOut">
              <a:rPr lang="en-US" smtClean="0"/>
              <a:pPr/>
              <a:t>11/27/2012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TOK History</a:t>
            </a:r>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endParaRPr lang="en-US" dirty="0"/>
          </a:p>
        </p:txBody>
      </p:sp>
      <p:pic>
        <p:nvPicPr>
          <p:cNvPr id="7" name="Picture 6" descr="historytok.jpg"/>
          <p:cNvPicPr>
            <a:picLocks noChangeAspect="1"/>
          </p:cNvPicPr>
          <p:nvPr/>
        </p:nvPicPr>
        <p:blipFill>
          <a:blip r:embed="rId13" cstate="print"/>
          <a:stretch>
            <a:fillRect/>
          </a:stretch>
        </p:blipFill>
        <p:spPr>
          <a:xfrm>
            <a:off x="0" y="0"/>
            <a:ext cx="1428750" cy="838200"/>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History TOK</a:t>
            </a:r>
            <a:endParaRPr lang="en-US" dirty="0"/>
          </a:p>
        </p:txBody>
      </p:sp>
      <p:sp>
        <p:nvSpPr>
          <p:cNvPr id="3" name="Subtitle 2"/>
          <p:cNvSpPr>
            <a:spLocks noGrp="1"/>
          </p:cNvSpPr>
          <p:nvPr>
            <p:ph type="subTitle" idx="1"/>
          </p:nvPr>
        </p:nvSpPr>
        <p:spPr/>
        <p:txBody>
          <a:bodyPr/>
          <a:lstStyle/>
          <a:p>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3707606"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722206" y="3140968"/>
            <a:ext cx="5445274" cy="4079715"/>
          </a:xfrm>
          <a:prstGeom prst="rect">
            <a:avLst/>
          </a:prstGeom>
          <a:noFill/>
          <a:ln>
            <a:noFill/>
          </a:ln>
          <a:effectLst>
            <a:outerShdw dist="35921" dir="2700000" algn="ctr" rotWithShape="0">
              <a:schemeClr val="bg2"/>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674472" y="0"/>
            <a:ext cx="5482952" cy="32745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200" y="274638"/>
            <a:ext cx="7467600" cy="1143000"/>
          </a:xfrm>
        </p:spPr>
        <p:txBody>
          <a:bodyPr>
            <a:normAutofit fontScale="90000"/>
          </a:bodyPr>
          <a:lstStyle/>
          <a:p>
            <a:r>
              <a:rPr lang="en-US" dirty="0" smtClean="0"/>
              <a:t>Rate the Historical significance of the following events</a:t>
            </a:r>
            <a:endParaRPr lang="en-US" dirty="0"/>
          </a:p>
        </p:txBody>
      </p:sp>
      <p:sp>
        <p:nvSpPr>
          <p:cNvPr id="3" name="Content Placeholder 2"/>
          <p:cNvSpPr>
            <a:spLocks noGrp="1"/>
          </p:cNvSpPr>
          <p:nvPr>
            <p:ph idx="1"/>
          </p:nvPr>
        </p:nvSpPr>
        <p:spPr/>
        <p:txBody>
          <a:bodyPr>
            <a:normAutofit fontScale="85000" lnSpcReduction="20000"/>
          </a:bodyPr>
          <a:lstStyle/>
          <a:p>
            <a:pPr>
              <a:buFont typeface="+mj-lt"/>
              <a:buAutoNum type="arabicPeriod"/>
            </a:pPr>
            <a:r>
              <a:rPr lang="en-GB" dirty="0" smtClean="0"/>
              <a:t>The publication of Charles Darwin’s The Origin of </a:t>
            </a:r>
            <a:r>
              <a:rPr lang="en-GB" dirty="0" err="1" smtClean="0"/>
              <a:t>Speicies</a:t>
            </a:r>
            <a:r>
              <a:rPr lang="en-GB" dirty="0" smtClean="0"/>
              <a:t> in 1859;</a:t>
            </a:r>
          </a:p>
          <a:p>
            <a:pPr>
              <a:buFont typeface="+mj-lt"/>
              <a:buAutoNum type="arabicPeriod"/>
            </a:pPr>
            <a:r>
              <a:rPr lang="en-GB" dirty="0" smtClean="0"/>
              <a:t>The birth of Bill Gates in 1955;</a:t>
            </a:r>
          </a:p>
          <a:p>
            <a:pPr>
              <a:buFont typeface="+mj-lt"/>
              <a:buAutoNum type="arabicPeriod"/>
            </a:pPr>
            <a:r>
              <a:rPr lang="en-GB" dirty="0" smtClean="0"/>
              <a:t>The deposition of </a:t>
            </a:r>
            <a:r>
              <a:rPr lang="en-GB" dirty="0" err="1" smtClean="0"/>
              <a:t>Muamar</a:t>
            </a:r>
            <a:r>
              <a:rPr lang="en-GB" dirty="0" smtClean="0"/>
              <a:t> </a:t>
            </a:r>
            <a:r>
              <a:rPr lang="en-GB" dirty="0" err="1" smtClean="0"/>
              <a:t>Gadaffi</a:t>
            </a:r>
            <a:r>
              <a:rPr lang="en-GB" dirty="0" smtClean="0"/>
              <a:t> in 2011;</a:t>
            </a:r>
          </a:p>
          <a:p>
            <a:pPr>
              <a:buFont typeface="+mj-lt"/>
              <a:buAutoNum type="arabicPeriod"/>
            </a:pPr>
            <a:r>
              <a:rPr lang="en-GB" dirty="0" smtClean="0"/>
              <a:t>England’s World Cup victory in 1966;</a:t>
            </a:r>
          </a:p>
          <a:p>
            <a:pPr>
              <a:buFont typeface="+mj-lt"/>
              <a:buAutoNum type="arabicPeriod"/>
            </a:pPr>
            <a:r>
              <a:rPr lang="en-GB" dirty="0" smtClean="0"/>
              <a:t>The terrorist attacks on the World Trade </a:t>
            </a:r>
            <a:r>
              <a:rPr lang="en-GB" dirty="0" err="1" smtClean="0"/>
              <a:t>Center</a:t>
            </a:r>
            <a:r>
              <a:rPr lang="en-GB" dirty="0" smtClean="0"/>
              <a:t> in 2001;</a:t>
            </a:r>
          </a:p>
          <a:p>
            <a:pPr>
              <a:buFont typeface="+mj-lt"/>
              <a:buAutoNum type="arabicPeriod"/>
            </a:pPr>
            <a:r>
              <a:rPr lang="en-GB" dirty="0" err="1" smtClean="0"/>
              <a:t>Bingu</a:t>
            </a:r>
            <a:r>
              <a:rPr lang="en-GB" dirty="0" smtClean="0"/>
              <a:t> </a:t>
            </a:r>
            <a:r>
              <a:rPr lang="en-GB" dirty="0" err="1" smtClean="0"/>
              <a:t>Mutharika</a:t>
            </a:r>
            <a:r>
              <a:rPr lang="en-GB" dirty="0" smtClean="0"/>
              <a:t> becoming President of Malawi in 2005;</a:t>
            </a:r>
          </a:p>
          <a:p>
            <a:pPr>
              <a:buFont typeface="+mj-lt"/>
              <a:buAutoNum type="arabicPeriod"/>
            </a:pPr>
            <a:r>
              <a:rPr lang="en-GB" dirty="0" smtClean="0"/>
              <a:t>The publication of US diplomatic despatches by </a:t>
            </a:r>
            <a:r>
              <a:rPr lang="en-GB" dirty="0" err="1" smtClean="0"/>
              <a:t>Wikileaks</a:t>
            </a:r>
            <a:r>
              <a:rPr lang="en-GB" dirty="0" smtClean="0"/>
              <a:t> in 2011.</a:t>
            </a:r>
          </a:p>
          <a:p>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history?</a:t>
            </a:r>
            <a:endParaRPr lang="en-US" dirty="0"/>
          </a:p>
        </p:txBody>
      </p:sp>
      <p:sp>
        <p:nvSpPr>
          <p:cNvPr id="3" name="Content Placeholder 2"/>
          <p:cNvSpPr>
            <a:spLocks noGrp="1"/>
          </p:cNvSpPr>
          <p:nvPr>
            <p:ph idx="1"/>
          </p:nvPr>
        </p:nvSpPr>
        <p:spPr/>
        <p:txBody>
          <a:bodyPr/>
          <a:lstStyle/>
          <a:p>
            <a:r>
              <a:rPr lang="en-US" dirty="0" smtClean="0"/>
              <a:t>Explaining the past</a:t>
            </a:r>
          </a:p>
          <a:p>
            <a:r>
              <a:rPr lang="en-US" dirty="0" smtClean="0"/>
              <a:t>Understanding the past</a:t>
            </a:r>
          </a:p>
          <a:p>
            <a:pPr lvl="1"/>
            <a:r>
              <a:rPr lang="en-US" dirty="0" smtClean="0"/>
              <a:t>Historians devote considerable energy to establishing what happened and then to why</a:t>
            </a:r>
          </a:p>
          <a:p>
            <a:pPr lvl="2"/>
            <a:r>
              <a:rPr lang="en-US" dirty="0" smtClean="0"/>
              <a:t>We know WWI happened but what were the main reasons</a:t>
            </a: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Why Study History?</a:t>
            </a:r>
            <a:endParaRPr lang="en-US" dirty="0"/>
          </a:p>
        </p:txBody>
      </p:sp>
      <p:sp>
        <p:nvSpPr>
          <p:cNvPr id="3" name="Content Placeholder 2"/>
          <p:cNvSpPr>
            <a:spLocks noGrp="1"/>
          </p:cNvSpPr>
          <p:nvPr>
            <p:ph idx="1"/>
          </p:nvPr>
        </p:nvSpPr>
        <p:spPr/>
        <p:txBody>
          <a:bodyPr>
            <a:normAutofit/>
          </a:bodyPr>
          <a:lstStyle/>
          <a:p>
            <a:r>
              <a:rPr lang="en-GB" sz="2600" dirty="0" smtClean="0"/>
              <a:t>A page of history is worth a volume of logic”</a:t>
            </a:r>
          </a:p>
          <a:p>
            <a:r>
              <a:rPr lang="en-GB" sz="2600" dirty="0" smtClean="0"/>
              <a:t>		Oliver Wendell Holmes, 1841-1935</a:t>
            </a:r>
          </a:p>
          <a:p>
            <a:endParaRPr lang="en-GB" sz="2600" dirty="0" smtClean="0"/>
          </a:p>
          <a:p>
            <a:r>
              <a:rPr lang="en-GB" sz="2600" dirty="0" smtClean="0"/>
              <a:t>“The past is never dead. It’s not even past”</a:t>
            </a:r>
          </a:p>
          <a:p>
            <a:r>
              <a:rPr lang="en-GB" sz="2600" dirty="0" smtClean="0"/>
              <a:t>		William Faulkner, 1897-1962</a:t>
            </a:r>
          </a:p>
          <a:p>
            <a:endParaRPr lang="en-GB" sz="2600" dirty="0" smtClean="0"/>
          </a:p>
          <a:p>
            <a:r>
              <a:rPr lang="en-GB" sz="2600" dirty="0" smtClean="0"/>
              <a:t>“Those who don’t study the past are condemned to repeat it”</a:t>
            </a:r>
          </a:p>
          <a:p>
            <a:r>
              <a:rPr lang="en-GB" sz="2600" dirty="0" smtClean="0"/>
              <a:t>		George Santayana, 1863-1952</a:t>
            </a:r>
          </a:p>
          <a:p>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History for IB</a:t>
            </a:r>
            <a:endParaRPr lang="en-US" dirty="0"/>
          </a:p>
        </p:txBody>
      </p:sp>
      <p:sp>
        <p:nvSpPr>
          <p:cNvPr id="3" name="Content Placeholder 2"/>
          <p:cNvSpPr>
            <a:spLocks noGrp="1"/>
          </p:cNvSpPr>
          <p:nvPr>
            <p:ph idx="1"/>
          </p:nvPr>
        </p:nvSpPr>
        <p:spPr/>
        <p:txBody>
          <a:bodyPr/>
          <a:lstStyle/>
          <a:p>
            <a:r>
              <a:rPr lang="en-US" dirty="0" smtClean="0"/>
              <a:t>The study of history is so important that is should be a compulsory IB subject.</a:t>
            </a:r>
          </a:p>
          <a:p>
            <a:r>
              <a:rPr lang="en-US" dirty="0" smtClean="0"/>
              <a:t>Think of an many arguments as you can for and against this claim</a:t>
            </a:r>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Study History?</a:t>
            </a:r>
            <a:endParaRPr lang="en-US" dirty="0"/>
          </a:p>
        </p:txBody>
      </p:sp>
      <p:sp>
        <p:nvSpPr>
          <p:cNvPr id="3" name="Content Placeholder 2"/>
          <p:cNvSpPr>
            <a:spLocks noGrp="1"/>
          </p:cNvSpPr>
          <p:nvPr>
            <p:ph idx="1"/>
          </p:nvPr>
        </p:nvSpPr>
        <p:spPr/>
        <p:txBody>
          <a:bodyPr/>
          <a:lstStyle/>
          <a:p>
            <a:r>
              <a:rPr lang="en-US" dirty="0" smtClean="0"/>
              <a:t>Gives us a sense of identify</a:t>
            </a:r>
          </a:p>
          <a:p>
            <a:r>
              <a:rPr lang="en-US" dirty="0" smtClean="0"/>
              <a:t>Is a defense against propaganda</a:t>
            </a:r>
          </a:p>
          <a:p>
            <a:r>
              <a:rPr lang="en-US" dirty="0" smtClean="0"/>
              <a:t>Enriches our understanding of human nature.</a:t>
            </a:r>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Key points</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History seeks to study and explain the significant events of the past on the basis of currently existing evidence</a:t>
            </a:r>
          </a:p>
          <a:p>
            <a:r>
              <a:rPr lang="en-US" dirty="0" smtClean="0"/>
              <a:t>The study of History can be justified on the grounds that it contributes to our sense of identity, is a defense against propaganda, and enriches our understanding of human nature.</a:t>
            </a:r>
          </a:p>
          <a:p>
            <a:r>
              <a:rPr lang="en-US" dirty="0" smtClean="0"/>
              <a:t>History is based on primary sources, but since they are a selective interpretation of events they cannot always be taken at face value</a:t>
            </a:r>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Key points</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Since historians usually make a selection from available evidence, there is a sense in which history books are twice removed from what actually happened</a:t>
            </a:r>
          </a:p>
          <a:p>
            <a:r>
              <a:rPr lang="en-US" dirty="0" smtClean="0"/>
              <a:t>In seeking to explain the past, a historian has the advantage of hindsight, but this can sometimes result in hindsight bias</a:t>
            </a:r>
          </a:p>
          <a:p>
            <a:r>
              <a:rPr lang="en-US" dirty="0" smtClean="0"/>
              <a:t>Although it is impossible to achieve completely objective, god’s eye view of history, we can perhaps get closer to the truth by exploring the past from a variety of perspectives.</a:t>
            </a:r>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Key points</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Since History deals with complex situations, historical events rarely have a single cause but are usually the result of a combination of factors</a:t>
            </a:r>
          </a:p>
          <a:p>
            <a:r>
              <a:rPr lang="en-US" dirty="0" smtClean="0"/>
              <a:t>Two contrasting theories of history are the great person theory, which says that history is determined by great individuals and economic determinism, which says that is  determined by economic factors</a:t>
            </a:r>
          </a:p>
          <a:p>
            <a:r>
              <a:rPr lang="en-US" dirty="0" smtClean="0"/>
              <a:t>We can understand both the past and ourselves better if we study history than if we choose to ignore it.</a:t>
            </a:r>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Key Words</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Bias</a:t>
            </a:r>
          </a:p>
          <a:p>
            <a:r>
              <a:rPr lang="en-US" dirty="0" smtClean="0"/>
              <a:t>Primary source</a:t>
            </a:r>
          </a:p>
          <a:p>
            <a:r>
              <a:rPr lang="en-US" dirty="0" smtClean="0"/>
              <a:t>Secondary source</a:t>
            </a:r>
          </a:p>
          <a:p>
            <a:r>
              <a:rPr lang="en-US" dirty="0" smtClean="0"/>
              <a:t>Significance/Significant Events</a:t>
            </a:r>
          </a:p>
          <a:p>
            <a:r>
              <a:rPr lang="en-US" dirty="0" smtClean="0"/>
              <a:t>Cubist History</a:t>
            </a:r>
          </a:p>
          <a:p>
            <a:r>
              <a:rPr lang="en-US" dirty="0" smtClean="0"/>
              <a:t>Economic Determinism</a:t>
            </a:r>
          </a:p>
          <a:p>
            <a:r>
              <a:rPr lang="en-US" dirty="0" smtClean="0"/>
              <a:t>Empathy</a:t>
            </a:r>
          </a:p>
          <a:p>
            <a:r>
              <a:rPr lang="en-US" dirty="0" smtClean="0"/>
              <a:t>Great person theory of history</a:t>
            </a:r>
          </a:p>
          <a:p>
            <a:r>
              <a:rPr lang="en-US" dirty="0" smtClean="0"/>
              <a:t>Hindsight bias</a:t>
            </a:r>
          </a:p>
          <a:p>
            <a:r>
              <a:rPr lang="en-US" dirty="0" smtClean="0"/>
              <a:t>Self-</a:t>
            </a:r>
            <a:r>
              <a:rPr lang="en-US" dirty="0" err="1" smtClean="0"/>
              <a:t>realising</a:t>
            </a:r>
            <a:r>
              <a:rPr lang="en-US" dirty="0" smtClean="0"/>
              <a:t> expectations</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History</a:t>
            </a:r>
            <a:endParaRPr lang="en-US" dirty="0"/>
          </a:p>
        </p:txBody>
      </p:sp>
      <p:sp>
        <p:nvSpPr>
          <p:cNvPr id="3" name="Content Placeholder 2"/>
          <p:cNvSpPr>
            <a:spLocks noGrp="1"/>
          </p:cNvSpPr>
          <p:nvPr>
            <p:ph idx="1"/>
          </p:nvPr>
        </p:nvSpPr>
        <p:spPr/>
        <p:txBody>
          <a:bodyPr>
            <a:normAutofit fontScale="92500" lnSpcReduction="20000"/>
          </a:bodyPr>
          <a:lstStyle/>
          <a:p>
            <a:pPr>
              <a:buFont typeface="+mj-lt"/>
              <a:buAutoNum type="arabicPeriod"/>
            </a:pPr>
            <a:r>
              <a:rPr lang="en-GB" dirty="0" smtClean="0"/>
              <a:t>Why does your past matter?</a:t>
            </a:r>
          </a:p>
          <a:p>
            <a:pPr>
              <a:buFont typeface="+mj-lt"/>
              <a:buAutoNum type="arabicPeriod"/>
            </a:pPr>
            <a:r>
              <a:rPr lang="en-GB" dirty="0" smtClean="0"/>
              <a:t>How good is your memory? How reliable is it?</a:t>
            </a:r>
          </a:p>
          <a:p>
            <a:pPr>
              <a:buFont typeface="+mj-lt"/>
              <a:buAutoNum type="arabicPeriod"/>
            </a:pPr>
            <a:r>
              <a:rPr lang="en-GB" dirty="0" smtClean="0"/>
              <a:t>You take photos, you keep a diary; what do you include, what do you omit?</a:t>
            </a:r>
          </a:p>
          <a:p>
            <a:pPr>
              <a:buFont typeface="+mj-lt"/>
              <a:buAutoNum type="arabicPeriod"/>
            </a:pPr>
            <a:r>
              <a:rPr lang="en-GB" dirty="0" smtClean="0"/>
              <a:t>Would you be more inclined to trust an autobiography or a biography of the same individual written by a historian?</a:t>
            </a:r>
          </a:p>
          <a:p>
            <a:pPr>
              <a:buFont typeface="+mj-lt"/>
              <a:buAutoNum type="arabicPeriod"/>
            </a:pPr>
            <a:r>
              <a:rPr lang="en-GB" dirty="0" smtClean="0"/>
              <a:t>To what extent do you think people learn from their mistakes, and to what extent do you think they keep making the same mistakes?</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5"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vertical)">
                                      <p:cBhvr>
                                        <p:cTn id="7" dur="3000"/>
                                        <p:tgtEl>
                                          <p:spTgt spid="3">
                                            <p:txEl>
                                              <p:pRg st="0" end="0"/>
                                            </p:txEl>
                                          </p:spTgt>
                                        </p:tgtEl>
                                      </p:cBhvr>
                                    </p:animEffect>
                                  </p:childTnLst>
                                </p:cTn>
                              </p:par>
                            </p:childTnLst>
                          </p:cTn>
                        </p:par>
                        <p:par>
                          <p:cTn id="8" fill="hold">
                            <p:stCondLst>
                              <p:cond delay="3000"/>
                            </p:stCondLst>
                            <p:childTnLst>
                              <p:par>
                                <p:cTn id="9" presetID="3" presetClass="entr" presetSubtype="5" fill="hold" nodeType="after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blinds(vertical)">
                                      <p:cBhvr>
                                        <p:cTn id="11" dur="3000"/>
                                        <p:tgtEl>
                                          <p:spTgt spid="3">
                                            <p:txEl>
                                              <p:pRg st="1" end="1"/>
                                            </p:txEl>
                                          </p:spTgt>
                                        </p:tgtEl>
                                      </p:cBhvr>
                                    </p:animEffect>
                                  </p:childTnLst>
                                </p:cTn>
                              </p:par>
                            </p:childTnLst>
                          </p:cTn>
                        </p:par>
                        <p:par>
                          <p:cTn id="12" fill="hold">
                            <p:stCondLst>
                              <p:cond delay="6000"/>
                            </p:stCondLst>
                            <p:childTnLst>
                              <p:par>
                                <p:cTn id="13" presetID="3" presetClass="entr" presetSubtype="5" fill="hold" nodeType="after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blinds(vertical)">
                                      <p:cBhvr>
                                        <p:cTn id="15" dur="3000"/>
                                        <p:tgtEl>
                                          <p:spTgt spid="3">
                                            <p:txEl>
                                              <p:pRg st="2" end="2"/>
                                            </p:txEl>
                                          </p:spTgt>
                                        </p:tgtEl>
                                      </p:cBhvr>
                                    </p:animEffect>
                                  </p:childTnLst>
                                </p:cTn>
                              </p:par>
                            </p:childTnLst>
                          </p:cTn>
                        </p:par>
                        <p:par>
                          <p:cTn id="16" fill="hold">
                            <p:stCondLst>
                              <p:cond delay="9000"/>
                            </p:stCondLst>
                            <p:childTnLst>
                              <p:par>
                                <p:cTn id="17" presetID="3" presetClass="entr" presetSubtype="5" fill="hold" nodeType="after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blinds(vertical)">
                                      <p:cBhvr>
                                        <p:cTn id="19" dur="3000"/>
                                        <p:tgtEl>
                                          <p:spTgt spid="3">
                                            <p:txEl>
                                              <p:pRg st="3" end="3"/>
                                            </p:txEl>
                                          </p:spTgt>
                                        </p:tgtEl>
                                      </p:cBhvr>
                                    </p:animEffect>
                                  </p:childTnLst>
                                </p:cTn>
                              </p:par>
                            </p:childTnLst>
                          </p:cTn>
                        </p:par>
                        <p:par>
                          <p:cTn id="20" fill="hold">
                            <p:stCondLst>
                              <p:cond delay="12000"/>
                            </p:stCondLst>
                            <p:childTnLst>
                              <p:par>
                                <p:cTn id="21" presetID="3" presetClass="entr" presetSubtype="5" fill="hold" nodeType="after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blinds(vertical)">
                                      <p:cBhvr>
                                        <p:cTn id="23" dur="3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who_are_you.gif"/>
          <p:cNvPicPr>
            <a:picLocks noChangeAspect="1"/>
          </p:cNvPicPr>
          <p:nvPr/>
        </p:nvPicPr>
        <p:blipFill>
          <a:blip r:embed="rId3" cstate="print"/>
          <a:stretch>
            <a:fillRect/>
          </a:stretch>
        </p:blipFill>
        <p:spPr>
          <a:xfrm>
            <a:off x="6858000" y="4799841"/>
            <a:ext cx="2286000" cy="2058159"/>
          </a:xfrm>
          <a:prstGeom prst="rect">
            <a:avLst/>
          </a:prstGeom>
        </p:spPr>
      </p:pic>
      <p:sp>
        <p:nvSpPr>
          <p:cNvPr id="2" name="Title 1"/>
          <p:cNvSpPr>
            <a:spLocks noGrp="1"/>
          </p:cNvSpPr>
          <p:nvPr>
            <p:ph type="title"/>
          </p:nvPr>
        </p:nvSpPr>
        <p:spPr/>
        <p:txBody>
          <a:bodyPr/>
          <a:lstStyle/>
          <a:p>
            <a:r>
              <a:rPr lang="en-US" dirty="0" smtClean="0"/>
              <a:t>Head of UN Scenario</a:t>
            </a:r>
            <a:endParaRPr lang="en-US" dirty="0"/>
          </a:p>
        </p:txBody>
      </p:sp>
      <p:sp>
        <p:nvSpPr>
          <p:cNvPr id="3" name="Content Placeholder 2"/>
          <p:cNvSpPr>
            <a:spLocks noGrp="1"/>
          </p:cNvSpPr>
          <p:nvPr>
            <p:ph idx="1"/>
          </p:nvPr>
        </p:nvSpPr>
        <p:spPr>
          <a:xfrm>
            <a:off x="0" y="1600200"/>
            <a:ext cx="8229600" cy="4525963"/>
          </a:xfrm>
        </p:spPr>
        <p:txBody>
          <a:bodyPr/>
          <a:lstStyle/>
          <a:p>
            <a:r>
              <a:rPr lang="en-US" dirty="0" smtClean="0"/>
              <a:t>Write down ten things in your room that you will bring to college on a piece of paper without your name on it.</a:t>
            </a:r>
          </a:p>
          <a:p>
            <a:r>
              <a:rPr lang="en-US" dirty="0" smtClean="0"/>
              <a:t>Give it to the teacher and get one back that belongs to someone else</a:t>
            </a:r>
          </a:p>
          <a:p>
            <a:r>
              <a:rPr lang="en-US" dirty="0" smtClean="0"/>
              <a:t>Can you judge the new person based on this evidence?</a:t>
            </a:r>
          </a:p>
          <a:p>
            <a:r>
              <a:rPr lang="en-US" dirty="0" smtClean="0"/>
              <a:t>Write 3-5 lines that would describe this person</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Artifacts Scenario</a:t>
            </a:r>
            <a:endParaRPr lang="en-US" dirty="0"/>
          </a:p>
        </p:txBody>
      </p:sp>
      <p:sp>
        <p:nvSpPr>
          <p:cNvPr id="3" name="Content Placeholder 2"/>
          <p:cNvSpPr>
            <a:spLocks noGrp="1"/>
          </p:cNvSpPr>
          <p:nvPr>
            <p:ph idx="1"/>
          </p:nvPr>
        </p:nvSpPr>
        <p:spPr/>
        <p:txBody>
          <a:bodyPr/>
          <a:lstStyle/>
          <a:p>
            <a:r>
              <a:rPr lang="en-US" dirty="0" smtClean="0"/>
              <a:t>Write down ten things in your room</a:t>
            </a:r>
          </a:p>
          <a:p>
            <a:r>
              <a:rPr lang="en-US" dirty="0" smtClean="0"/>
              <a:t>Suppose you wake up and have lost your memory</a:t>
            </a:r>
          </a:p>
          <a:p>
            <a:r>
              <a:rPr lang="en-US" dirty="0" smtClean="0"/>
              <a:t>How could you reconstruct your identity by examining the objects in your room</a:t>
            </a:r>
          </a:p>
          <a:p>
            <a:r>
              <a:rPr lang="en-US" dirty="0" smtClean="0"/>
              <a:t>Compare this to what Historians do</a:t>
            </a:r>
          </a:p>
          <a:p>
            <a:r>
              <a:rPr lang="en-US" dirty="0" smtClean="0"/>
              <a:t>How accurate is this?</a:t>
            </a:r>
            <a:endParaRPr lang="en-US" dirty="0"/>
          </a:p>
        </p:txBody>
      </p:sp>
      <p:pic>
        <p:nvPicPr>
          <p:cNvPr id="4" name="Picture 3" descr="who_are_you.gif"/>
          <p:cNvPicPr>
            <a:picLocks noChangeAspect="1"/>
          </p:cNvPicPr>
          <p:nvPr/>
        </p:nvPicPr>
        <p:blipFill>
          <a:blip r:embed="rId2" cstate="print"/>
          <a:stretch>
            <a:fillRect/>
          </a:stretch>
        </p:blipFill>
        <p:spPr>
          <a:xfrm>
            <a:off x="6858000" y="4799841"/>
            <a:ext cx="2286000" cy="2058159"/>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linds(horizontal)">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linds(horizontal)">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blinds(horizontal)">
                                      <p:cBhvr>
                                        <p:cTn id="2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History?</a:t>
            </a:r>
            <a:endParaRPr lang="en-US" dirty="0"/>
          </a:p>
        </p:txBody>
      </p:sp>
      <p:sp>
        <p:nvSpPr>
          <p:cNvPr id="3" name="Content Placeholder 2"/>
          <p:cNvSpPr>
            <a:spLocks noGrp="1"/>
          </p:cNvSpPr>
          <p:nvPr>
            <p:ph idx="1"/>
          </p:nvPr>
        </p:nvSpPr>
        <p:spPr/>
        <p:txBody>
          <a:bodyPr/>
          <a:lstStyle/>
          <a:p>
            <a:r>
              <a:rPr lang="en-US" dirty="0" smtClean="0"/>
              <a:t>History </a:t>
            </a:r>
          </a:p>
          <a:p>
            <a:r>
              <a:rPr lang="en-US" dirty="0" smtClean="0"/>
              <a:t>Give two answers as to what you think history is?</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4"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5260" y="1371601"/>
            <a:ext cx="9136862" cy="487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52400" y="1524000"/>
            <a:ext cx="1524000" cy="1962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History</a:t>
            </a:r>
            <a:endParaRPr lang="en-US" dirty="0"/>
          </a:p>
        </p:txBody>
      </p:sp>
      <p:sp>
        <p:nvSpPr>
          <p:cNvPr id="3" name="Content Placeholder 2"/>
          <p:cNvSpPr>
            <a:spLocks noGrp="1"/>
          </p:cNvSpPr>
          <p:nvPr>
            <p:ph idx="1"/>
          </p:nvPr>
        </p:nvSpPr>
        <p:spPr>
          <a:xfrm>
            <a:off x="457200" y="1600201"/>
            <a:ext cx="8229600" cy="1828800"/>
          </a:xfrm>
        </p:spPr>
        <p:txBody>
          <a:bodyPr>
            <a:normAutofit fontScale="85000" lnSpcReduction="10000"/>
          </a:bodyPr>
          <a:lstStyle/>
          <a:p>
            <a:r>
              <a:rPr lang="en-GB" dirty="0" smtClean="0"/>
              <a:t>History is the study of ‘present traces’ of the past.</a:t>
            </a:r>
          </a:p>
          <a:p>
            <a:r>
              <a:rPr lang="en-GB" dirty="0" smtClean="0"/>
              <a:t>Look at the Persia and Greece wars in the 5</a:t>
            </a:r>
            <a:r>
              <a:rPr lang="en-GB" baseline="30000" dirty="0" smtClean="0"/>
              <a:t>th</a:t>
            </a:r>
            <a:r>
              <a:rPr lang="en-GB" dirty="0" smtClean="0"/>
              <a:t> century</a:t>
            </a:r>
          </a:p>
          <a:p>
            <a:r>
              <a:rPr lang="en-GB" dirty="0" smtClean="0"/>
              <a:t>Our view is based on a single, quite unreliable  source- the Greek  historian Herodotus</a:t>
            </a:r>
          </a:p>
          <a:p>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Problems with History</a:t>
            </a:r>
            <a:endParaRPr lang="en-US" dirty="0"/>
          </a:p>
        </p:txBody>
      </p:sp>
      <p:sp>
        <p:nvSpPr>
          <p:cNvPr id="3" name="Content Placeholder 2"/>
          <p:cNvSpPr>
            <a:spLocks noGrp="1"/>
          </p:cNvSpPr>
          <p:nvPr>
            <p:ph idx="1"/>
          </p:nvPr>
        </p:nvSpPr>
        <p:spPr/>
        <p:txBody>
          <a:bodyPr/>
          <a:lstStyle/>
          <a:p>
            <a:r>
              <a:rPr lang="en-US" dirty="0" smtClean="0"/>
              <a:t>Evidence</a:t>
            </a:r>
          </a:p>
          <a:p>
            <a:pPr lvl="1"/>
            <a:r>
              <a:rPr lang="en-US" dirty="0" smtClean="0"/>
              <a:t>Too little  distant past</a:t>
            </a:r>
          </a:p>
          <a:p>
            <a:pPr lvl="1"/>
            <a:r>
              <a:rPr lang="en-US" dirty="0" smtClean="0"/>
              <a:t>Too much modern recent </a:t>
            </a:r>
          </a:p>
          <a:p>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History?</a:t>
            </a:r>
            <a:endParaRPr lang="en-US" dirty="0"/>
          </a:p>
        </p:txBody>
      </p:sp>
      <p:sp>
        <p:nvSpPr>
          <p:cNvPr id="3" name="Content Placeholder 2"/>
          <p:cNvSpPr>
            <a:spLocks noGrp="1"/>
          </p:cNvSpPr>
          <p:nvPr>
            <p:ph idx="1"/>
          </p:nvPr>
        </p:nvSpPr>
        <p:spPr/>
        <p:txBody>
          <a:bodyPr/>
          <a:lstStyle/>
          <a:p>
            <a:r>
              <a:rPr lang="en-US" dirty="0" smtClean="0"/>
              <a:t>Significance</a:t>
            </a:r>
          </a:p>
          <a:p>
            <a:pPr lvl="1"/>
            <a:r>
              <a:rPr lang="en-US" dirty="0" smtClean="0"/>
              <a:t>History is not a record of everything that happened in the past</a:t>
            </a:r>
          </a:p>
          <a:p>
            <a:pPr lvl="1"/>
            <a:r>
              <a:rPr lang="en-US" dirty="0" smtClean="0"/>
              <a:t>History is a record of significant things that happened in the past</a:t>
            </a:r>
          </a:p>
          <a:p>
            <a:pPr lvl="1"/>
            <a:r>
              <a:rPr lang="en-US" dirty="0" smtClean="0"/>
              <a:t>Can a TOK class be a significant event?</a:t>
            </a:r>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582</TotalTime>
  <Words>948</Words>
  <Application>Microsoft Office PowerPoint</Application>
  <PresentationFormat>On-screen Show (4:3)</PresentationFormat>
  <Paragraphs>101</Paragraphs>
  <Slides>19</Slides>
  <Notes>8</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Office Theme</vt:lpstr>
      <vt:lpstr>History TOK</vt:lpstr>
      <vt:lpstr>History</vt:lpstr>
      <vt:lpstr>Head of UN Scenario</vt:lpstr>
      <vt:lpstr>Artifacts Scenario</vt:lpstr>
      <vt:lpstr>What is History?</vt:lpstr>
      <vt:lpstr>PowerPoint Presentation</vt:lpstr>
      <vt:lpstr>History</vt:lpstr>
      <vt:lpstr>Problems with History</vt:lpstr>
      <vt:lpstr>What is History?</vt:lpstr>
      <vt:lpstr>PowerPoint Presentation</vt:lpstr>
      <vt:lpstr>Rate the Historical significance of the following events</vt:lpstr>
      <vt:lpstr>What is history?</vt:lpstr>
      <vt:lpstr>Why Study History?</vt:lpstr>
      <vt:lpstr>History for IB</vt:lpstr>
      <vt:lpstr>Why Study History?</vt:lpstr>
      <vt:lpstr>Key points</vt:lpstr>
      <vt:lpstr>Key points</vt:lpstr>
      <vt:lpstr>Key points</vt:lpstr>
      <vt:lpstr>Key Words</vt:lpstr>
    </vt:vector>
  </TitlesOfParts>
  <Company>Bishop Mackenzie International School</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Homework May 2010  word and communication Paper II</dc:title>
  <dc:creator>s.oloughlin</dc:creator>
  <cp:lastModifiedBy>Shane O'loghlin</cp:lastModifiedBy>
  <cp:revision>35</cp:revision>
  <dcterms:created xsi:type="dcterms:W3CDTF">2012-03-13T06:07:23Z</dcterms:created>
  <dcterms:modified xsi:type="dcterms:W3CDTF">2012-11-27T09:15:28Z</dcterms:modified>
</cp:coreProperties>
</file>